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1"/>
    <p:sldMasterId id="2147483656" r:id="rId2"/>
  </p:sldMasterIdLst>
  <p:notesMasterIdLst>
    <p:notesMasterId r:id="rId20"/>
  </p:notesMasterIdLst>
  <p:sldIdLst>
    <p:sldId id="360" r:id="rId3"/>
    <p:sldId id="355" r:id="rId4"/>
    <p:sldId id="376" r:id="rId5"/>
    <p:sldId id="415" r:id="rId6"/>
    <p:sldId id="416" r:id="rId7"/>
    <p:sldId id="417" r:id="rId8"/>
    <p:sldId id="418" r:id="rId9"/>
    <p:sldId id="419" r:id="rId10"/>
    <p:sldId id="260" r:id="rId11"/>
    <p:sldId id="420" r:id="rId12"/>
    <p:sldId id="421" r:id="rId13"/>
    <p:sldId id="422" r:id="rId14"/>
    <p:sldId id="423" r:id="rId15"/>
    <p:sldId id="424" r:id="rId16"/>
    <p:sldId id="427" r:id="rId17"/>
    <p:sldId id="425" r:id="rId18"/>
    <p:sldId id="426" r:id="rId19"/>
  </p:sldIdLst>
  <p:sldSz cx="12192000" cy="6858000"/>
  <p:notesSz cx="20104100" cy="1130935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tart" id="{DD29F31D-FD3E-4656-95C7-E134B4FAAFA1}">
          <p14:sldIdLst>
            <p14:sldId id="360"/>
            <p14:sldId id="355"/>
            <p14:sldId id="376"/>
            <p14:sldId id="415"/>
            <p14:sldId id="416"/>
            <p14:sldId id="417"/>
            <p14:sldId id="418"/>
            <p14:sldId id="419"/>
            <p14:sldId id="260"/>
            <p14:sldId id="420"/>
            <p14:sldId id="421"/>
            <p14:sldId id="422"/>
            <p14:sldId id="423"/>
            <p14:sldId id="424"/>
            <p14:sldId id="427"/>
            <p14:sldId id="425"/>
            <p14:sldId id="426"/>
          </p14:sldIdLst>
        </p14:section>
      </p14:sectionLst>
    </p:ext>
    <p:ext uri="{EFAFB233-063F-42B5-8137-9DF3F51BA10A}">
      <p15:sldGuideLst xmlns:p15="http://schemas.microsoft.com/office/powerpoint/2012/main">
        <p15:guide id="2" pos="7008" userDrawn="1">
          <p15:clr>
            <a:srgbClr val="000000"/>
          </p15:clr>
        </p15:guide>
        <p15:guide id="3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08F"/>
    <a:srgbClr val="D0D1D2"/>
    <a:srgbClr val="8DB4E2"/>
    <a:srgbClr val="92B573"/>
    <a:srgbClr val="538DD5"/>
    <a:srgbClr val="D9D9D9"/>
    <a:srgbClr val="000000"/>
    <a:srgbClr val="005493"/>
    <a:srgbClr val="F0F2F4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CB66AA-850D-4605-A19E-2ED404D436C7}">
  <a:tblStyle styleId="{71CB66AA-850D-4605-A19E-2ED404D436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09C1C93-8995-4D9E-87C8-A8817AF97DB9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A09481-35D7-4565-9225-4E10A05E4E98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71" autoAdjust="0"/>
    <p:restoredTop sz="73784" autoAdjust="0"/>
  </p:normalViewPr>
  <p:slideViewPr>
    <p:cSldViewPr snapToGrid="0">
      <p:cViewPr varScale="1">
        <p:scale>
          <a:sx n="82" d="100"/>
          <a:sy n="82" d="100"/>
        </p:scale>
        <p:origin x="728" y="168"/>
      </p:cViewPr>
      <p:guideLst>
        <p:guide pos="7008"/>
        <p:guide orient="horz"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6281738" y="847725"/>
            <a:ext cx="7542212" cy="4241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42704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7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016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3586-FEB5-7C43-8F44-7EFAE4EECA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71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exercis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78;p30"/>
          <p:cNvSpPr/>
          <p:nvPr userDrawn="1"/>
        </p:nvSpPr>
        <p:spPr>
          <a:xfrm>
            <a:off x="-60959" y="0"/>
            <a:ext cx="12306300" cy="6928624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endParaRPr sz="964"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Google Shape;281;p30"/>
          <p:cNvSpPr/>
          <p:nvPr userDrawn="1"/>
        </p:nvSpPr>
        <p:spPr>
          <a:xfrm>
            <a:off x="9816708" y="5741095"/>
            <a:ext cx="2256268" cy="100783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8978" tIns="48978" rIns="48978" bIns="48978" anchor="ctr" anchorCtr="0">
            <a:noAutofit/>
          </a:bodyPr>
          <a:lstStyle/>
          <a:p>
            <a:pPr algn="ctr"/>
            <a:endParaRPr sz="5143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41437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1433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418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7918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7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0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12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30"/>
            <a:ext cx="2130970" cy="637613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8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93572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5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Black_W_10_Alarm-6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8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pic>
        <p:nvPicPr>
          <p:cNvPr id="8" name="Timer_Black_W_10_Alarm-6.mov" descr="Timer_Black_W_10_Alarm-6.mov"/>
          <p:cNvPicPr>
            <a:picLocks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88406" y="11645648"/>
            <a:ext cx="4544635" cy="1359812"/>
          </a:xfrm>
          <a:prstGeom prst="rect">
            <a:avLst/>
          </a:prstGeom>
          <a:ln w="12700">
            <a:solidFill>
              <a:srgbClr val="A6AAA9"/>
            </a:solidFill>
            <a:miter lim="400000"/>
          </a:ln>
        </p:spPr>
      </p:pic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14992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0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3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imer_3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97524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Your_Turn_1m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timer_1min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80030" y="5679827"/>
            <a:ext cx="2130970" cy="63761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>
            <a:lvl1pPr algn="ctr">
              <a:defRPr sz="6600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Your Turn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024128" y="2238375"/>
            <a:ext cx="9720072" cy="3178175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accent4">
                    <a:lumMod val="75000"/>
                  </a:schemeClr>
                </a:solidFill>
              </a:defRPr>
            </a:lvl1pPr>
            <a:lvl2pPr>
              <a:defRPr sz="28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An exercise</a:t>
            </a:r>
          </a:p>
        </p:txBody>
      </p:sp>
    </p:spTree>
    <p:extLst>
      <p:ext uri="{BB962C8B-B14F-4D97-AF65-F5344CB8AC3E}">
        <p14:creationId xmlns:p14="http://schemas.microsoft.com/office/powerpoint/2010/main" val="341107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569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30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2038238" y="620904"/>
            <a:ext cx="8115487" cy="693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911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828800" y="3840480"/>
            <a:ext cx="8534479" cy="1714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lumMod val="95000"/>
                    <a:lumOff val="5000"/>
                  </a:prstClr>
                </a:solidFill>
              </a:rPr>
              <a:t>
              </a:t>
            </a:r>
            <a:endParaRPr lang="en-US" dirty="0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85639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860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0921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23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11226800" y="5861641"/>
            <a:ext cx="768303" cy="88537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4" name="Google Shape;34;p6"/>
          <p:cNvSpPr/>
          <p:nvPr/>
        </p:nvSpPr>
        <p:spPr>
          <a:xfrm>
            <a:off x="6632181" y="2969336"/>
            <a:ext cx="3267518" cy="388816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5" name="Google Shape;35;p6"/>
          <p:cNvSpPr/>
          <p:nvPr/>
        </p:nvSpPr>
        <p:spPr>
          <a:xfrm>
            <a:off x="576096" y="2938417"/>
            <a:ext cx="4738810" cy="3919179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64"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420" b="0" i="0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60960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278880" y="1577340"/>
            <a:ext cx="5303530" cy="4526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244922" lvl="0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489844" lvl="1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734766" lvl="2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979688" lvl="3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1224610" lvl="4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1469532" lvl="5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1714454" lvl="6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1959376" lvl="7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2204298" lvl="8" indent="-12246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9766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443" y="2683193"/>
            <a:ext cx="11187112" cy="1463040"/>
          </a:xfrm>
        </p:spPr>
        <p:txBody>
          <a:bodyPr anchor="ctr">
            <a:normAutofit/>
          </a:bodyPr>
          <a:lstStyle>
            <a:lvl1pPr algn="ct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4617721"/>
            <a:ext cx="12192000" cy="225742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Oval 5"/>
          <p:cNvSpPr/>
          <p:nvPr userDrawn="1"/>
        </p:nvSpPr>
        <p:spPr>
          <a:xfrm>
            <a:off x="-1" y="4003358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4976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073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4339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034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97825" y="614555"/>
            <a:ext cx="2996437" cy="7775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250" b="0" i="0" u="none" strike="noStrike" cap="none">
                <a:solidFill>
                  <a:srgbClr val="00549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52298" y="1528891"/>
            <a:ext cx="10087459" cy="4758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9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ftr" idx="11"/>
          </p:nvPr>
        </p:nvSpPr>
        <p:spPr>
          <a:xfrm>
            <a:off x="4145280" y="6377941"/>
            <a:ext cx="3901372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>
            <a:off x="609600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64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78241" y="6377941"/>
            <a:ext cx="2804134" cy="342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964" b="0" i="0" u="none" strike="noStrike" cap="none">
                <a:solidFill>
                  <a:srgbClr val="888888"/>
                </a:solidFill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sz="75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50" r:id="rId3"/>
    <p:sldLayoutId id="2147483652" r:id="rId4"/>
    <p:sldLayoutId id="2147483655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7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50D20D1-FB23-684F-9AB5-129D6BD98B56}" type="datetimeFigureOut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7/18/19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BC154-6848-214C-B925-399887F0DE31}" type="slidenum">
              <a:rPr lang="en-US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69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4" r:id="rId17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none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t545.com/bit001_dplyr-cheatsheet.html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E21EB-9D6E-D849-996D-9189EB6358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b="1" dirty="0"/>
              <a:t>Laboratory Medicine Core Data Analysis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4B71DB-1783-DE4F-8447-5E7A1A5DC0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Lesson 8</a:t>
            </a:r>
          </a:p>
          <a:p>
            <a:r>
              <a:rPr 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Joining Data</a:t>
            </a:r>
          </a:p>
        </p:txBody>
      </p:sp>
    </p:spTree>
    <p:extLst>
      <p:ext uri="{BB962C8B-B14F-4D97-AF65-F5344CB8AC3E}">
        <p14:creationId xmlns:p14="http://schemas.microsoft.com/office/powerpoint/2010/main" val="1711487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2C29A0-7336-7345-A225-5DA847940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left_join</a:t>
            </a:r>
            <a:r>
              <a:rPr lang="en-US" dirty="0"/>
              <a:t>()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1EC4825-35E8-C543-939E-339F0F81E836}"/>
              </a:ext>
            </a:extLst>
          </p:cNvPr>
          <p:cNvGrpSpPr/>
          <p:nvPr/>
        </p:nvGrpSpPr>
        <p:grpSpPr>
          <a:xfrm>
            <a:off x="1839106" y="3344285"/>
            <a:ext cx="8090115" cy="1203859"/>
            <a:chOff x="2080824" y="3162925"/>
            <a:chExt cx="8090003" cy="65532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1C8947F-F49D-A64E-B482-2224EA9B6198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0940B1-EE1E-CE4F-B0EB-A743FD84D131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52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left_join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(data_frame_1, data_frame_2,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c(“column_1” = “column_2”)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7598FE6-74D3-0F48-A22D-881373050503}"/>
              </a:ext>
            </a:extLst>
          </p:cNvPr>
          <p:cNvGrpSpPr/>
          <p:nvPr/>
        </p:nvGrpSpPr>
        <p:grpSpPr>
          <a:xfrm>
            <a:off x="4451334" y="1830469"/>
            <a:ext cx="2377599" cy="1246648"/>
            <a:chOff x="1012469" y="1791601"/>
            <a:chExt cx="2377599" cy="1246648"/>
          </a:xfrm>
        </p:grpSpPr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CE181499-2F19-9F49-A91C-5305A5FB31ED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7DC554D-3FE1-B74F-A495-683B2EDAA22E}"/>
                </a:ext>
              </a:extLst>
            </p:cNvPr>
            <p:cNvSpPr txBox="1"/>
            <p:nvPr/>
          </p:nvSpPr>
          <p:spPr>
            <a:xfrm>
              <a:off x="1012469" y="2034677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first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38E7F1-80F0-2342-B991-9C827DA3E425}"/>
              </a:ext>
            </a:extLst>
          </p:cNvPr>
          <p:cNvGrpSpPr/>
          <p:nvPr/>
        </p:nvGrpSpPr>
        <p:grpSpPr>
          <a:xfrm>
            <a:off x="4635779" y="4900498"/>
            <a:ext cx="2546434" cy="1246648"/>
            <a:chOff x="896764" y="1732048"/>
            <a:chExt cx="2365216" cy="1246648"/>
          </a:xfrm>
        </p:grpSpPr>
        <p:sp>
          <p:nvSpPr>
            <p:cNvPr id="13" name="Rounded Rectangular Callout 12">
              <a:extLst>
                <a:ext uri="{FF2B5EF4-FFF2-40B4-BE49-F238E27FC236}">
                  <a16:creationId xmlns:a16="http://schemas.microsoft.com/office/drawing/2014/main" id="{ECD18825-9270-5D4D-BFA1-EF42A91AADE5}"/>
                </a:ext>
              </a:extLst>
            </p:cNvPr>
            <p:cNvSpPr/>
            <p:nvPr/>
          </p:nvSpPr>
          <p:spPr>
            <a:xfrm>
              <a:off x="896764" y="1732048"/>
              <a:ext cx="2365216" cy="1246648"/>
            </a:xfrm>
            <a:prstGeom prst="wedgeRoundRectCallout">
              <a:avLst>
                <a:gd name="adj1" fmla="val 12023"/>
                <a:gd name="adj2" fmla="val -100305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F30090-12D2-414F-990F-DBF037304021}"/>
                </a:ext>
              </a:extLst>
            </p:cNvPr>
            <p:cNvSpPr txBox="1"/>
            <p:nvPr/>
          </p:nvSpPr>
          <p:spPr>
            <a:xfrm>
              <a:off x="896764" y="1757812"/>
              <a:ext cx="2365216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column(s) to join on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6CB4D7-223D-C441-94FF-3E1A8D4C8C43}"/>
              </a:ext>
            </a:extLst>
          </p:cNvPr>
          <p:cNvGrpSpPr/>
          <p:nvPr/>
        </p:nvGrpSpPr>
        <p:grpSpPr>
          <a:xfrm>
            <a:off x="1259432" y="1920054"/>
            <a:ext cx="2365216" cy="1246648"/>
            <a:chOff x="1733672" y="1943716"/>
            <a:chExt cx="2365216" cy="1246648"/>
          </a:xfrm>
        </p:grpSpPr>
        <p:sp>
          <p:nvSpPr>
            <p:cNvPr id="16" name="Rounded Rectangular Callout 15">
              <a:extLst>
                <a:ext uri="{FF2B5EF4-FFF2-40B4-BE49-F238E27FC236}">
                  <a16:creationId xmlns:a16="http://schemas.microsoft.com/office/drawing/2014/main" id="{DF3944DF-FF17-004D-A472-D3D25C7434AA}"/>
                </a:ext>
              </a:extLst>
            </p:cNvPr>
            <p:cNvSpPr/>
            <p:nvPr/>
          </p:nvSpPr>
          <p:spPr>
            <a:xfrm>
              <a:off x="1733672" y="1943716"/>
              <a:ext cx="2365216" cy="1246648"/>
            </a:xfrm>
            <a:prstGeom prst="wedgeRoundRectCallout">
              <a:avLst>
                <a:gd name="adj1" fmla="val -6901"/>
                <a:gd name="adj2" fmla="val 80824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BD134DE-5902-E842-8DDC-F06166600EC8}"/>
                </a:ext>
              </a:extLst>
            </p:cNvPr>
            <p:cNvSpPr txBox="1"/>
            <p:nvPr/>
          </p:nvSpPr>
          <p:spPr>
            <a:xfrm>
              <a:off x="1733672" y="2206996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type of join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102FED-85FB-6447-904C-66ABA7B9CD1C}"/>
              </a:ext>
            </a:extLst>
          </p:cNvPr>
          <p:cNvGrpSpPr/>
          <p:nvPr/>
        </p:nvGrpSpPr>
        <p:grpSpPr>
          <a:xfrm>
            <a:off x="7182213" y="1827854"/>
            <a:ext cx="3129922" cy="1246648"/>
            <a:chOff x="900818" y="1791601"/>
            <a:chExt cx="2613283" cy="1246648"/>
          </a:xfrm>
        </p:grpSpPr>
        <p:sp>
          <p:nvSpPr>
            <p:cNvPr id="19" name="Rounded Rectangular Callout 18">
              <a:extLst>
                <a:ext uri="{FF2B5EF4-FFF2-40B4-BE49-F238E27FC236}">
                  <a16:creationId xmlns:a16="http://schemas.microsoft.com/office/drawing/2014/main" id="{2B60D414-98C2-3843-BAF1-183CAAACBA3D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9188FC9-865D-5C48-B5B9-E87EC758BC13}"/>
                </a:ext>
              </a:extLst>
            </p:cNvPr>
            <p:cNvSpPr txBox="1"/>
            <p:nvPr/>
          </p:nvSpPr>
          <p:spPr>
            <a:xfrm>
              <a:off x="900818" y="1833330"/>
              <a:ext cx="2613283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second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556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B255A-9C98-7E43-85FC-816AAE791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 will include all rows from data frame 1, even if there is no match in data frame 2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5402213-70F1-2348-BA41-86C5D5306F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9383848"/>
              </p:ext>
            </p:extLst>
          </p:nvPr>
        </p:nvGraphicFramePr>
        <p:xfrm>
          <a:off x="1807463" y="2256472"/>
          <a:ext cx="8153401" cy="234505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27065">
                  <a:extLst>
                    <a:ext uri="{9D8B030D-6E8A-4147-A177-3AD203B41FA5}">
                      <a16:colId xmlns:a16="http://schemas.microsoft.com/office/drawing/2014/main" val="3381969280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850140839"/>
                    </a:ext>
                  </a:extLst>
                </a:gridCol>
                <a:gridCol w="2538233">
                  <a:extLst>
                    <a:ext uri="{9D8B030D-6E8A-4147-A177-3AD203B41FA5}">
                      <a16:colId xmlns:a16="http://schemas.microsoft.com/office/drawing/2014/main" val="1023348339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1637619847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274051627"/>
                    </a:ext>
                  </a:extLst>
                </a:gridCol>
                <a:gridCol w="1039376">
                  <a:extLst>
                    <a:ext uri="{9D8B030D-6E8A-4147-A177-3AD203B41FA5}">
                      <a16:colId xmlns:a16="http://schemas.microsoft.com/office/drawing/2014/main" val="2508982951"/>
                    </a:ext>
                  </a:extLst>
                </a:gridCol>
                <a:gridCol w="1267532">
                  <a:extLst>
                    <a:ext uri="{9D8B030D-6E8A-4147-A177-3AD203B41FA5}">
                      <a16:colId xmlns:a16="http://schemas.microsoft.com/office/drawing/2014/main" val="3621426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17817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7209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04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42060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95440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54155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06026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0614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942906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82ADCEE-BBF9-9A41-8D22-0536E3121B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131671"/>
              </p:ext>
            </p:extLst>
          </p:nvPr>
        </p:nvGraphicFramePr>
        <p:xfrm>
          <a:off x="4316999" y="5049508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D067D162-F02B-E14C-8CDF-6AFFDC1684F3}"/>
              </a:ext>
            </a:extLst>
          </p:cNvPr>
          <p:cNvGrpSpPr/>
          <p:nvPr/>
        </p:nvGrpSpPr>
        <p:grpSpPr>
          <a:xfrm>
            <a:off x="2603715" y="4153546"/>
            <a:ext cx="4720111" cy="2758698"/>
            <a:chOff x="2603715" y="4153546"/>
            <a:chExt cx="4720111" cy="2758698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6F156E03-B7C4-1F48-AB7F-4BCA8BEFC1EE}"/>
                </a:ext>
              </a:extLst>
            </p:cNvPr>
            <p:cNvSpPr/>
            <p:nvPr/>
          </p:nvSpPr>
          <p:spPr>
            <a:xfrm>
              <a:off x="2603715" y="4153546"/>
              <a:ext cx="898902" cy="447981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D78DB66C-BF68-CE4F-81E5-13EF107F0D3E}"/>
                </a:ext>
              </a:extLst>
            </p:cNvPr>
            <p:cNvCxnSpPr/>
            <p:nvPr/>
          </p:nvCxnSpPr>
          <p:spPr>
            <a:xfrm>
              <a:off x="3316637" y="4601527"/>
              <a:ext cx="1000362" cy="19387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471505-90E8-1745-A3DA-EC708AF1CFB6}"/>
                </a:ext>
              </a:extLst>
            </p:cNvPr>
            <p:cNvSpPr txBox="1"/>
            <p:nvPr/>
          </p:nvSpPr>
          <p:spPr>
            <a:xfrm>
              <a:off x="4444499" y="6389024"/>
              <a:ext cx="28793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No match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F0DBD16-25A6-3741-95D6-2D10222ED16B}"/>
              </a:ext>
            </a:extLst>
          </p:cNvPr>
          <p:cNvSpPr txBox="1"/>
          <p:nvPr/>
        </p:nvSpPr>
        <p:spPr>
          <a:xfrm>
            <a:off x="-648191" y="316738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</p:spTree>
    <p:extLst>
      <p:ext uri="{BB962C8B-B14F-4D97-AF65-F5344CB8AC3E}">
        <p14:creationId xmlns:p14="http://schemas.microsoft.com/office/powerpoint/2010/main" val="3827097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C1C48-A24B-C54C-A5F2-8E57D6739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 will include all rows from data frame 1, even if there is no match in data frame 2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3581465-866C-2C4E-B03A-A1548DD8D4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4959904"/>
              </p:ext>
            </p:extLst>
          </p:nvPr>
        </p:nvGraphicFramePr>
        <p:xfrm>
          <a:off x="1023941" y="2819859"/>
          <a:ext cx="9720259" cy="23343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19705">
                  <a:extLst>
                    <a:ext uri="{9D8B030D-6E8A-4147-A177-3AD203B41FA5}">
                      <a16:colId xmlns:a16="http://schemas.microsoft.com/office/drawing/2014/main" val="4292033778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54254251"/>
                    </a:ext>
                  </a:extLst>
                </a:gridCol>
                <a:gridCol w="2515647">
                  <a:extLst>
                    <a:ext uri="{9D8B030D-6E8A-4147-A177-3AD203B41FA5}">
                      <a16:colId xmlns:a16="http://schemas.microsoft.com/office/drawing/2014/main" val="2633722741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940980514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1915833300"/>
                    </a:ext>
                  </a:extLst>
                </a:gridCol>
                <a:gridCol w="1030128">
                  <a:extLst>
                    <a:ext uri="{9D8B030D-6E8A-4147-A177-3AD203B41FA5}">
                      <a16:colId xmlns:a16="http://schemas.microsoft.com/office/drawing/2014/main" val="2178454327"/>
                    </a:ext>
                  </a:extLst>
                </a:gridCol>
                <a:gridCol w="1256254">
                  <a:extLst>
                    <a:ext uri="{9D8B030D-6E8A-4147-A177-3AD203B41FA5}">
                      <a16:colId xmlns:a16="http://schemas.microsoft.com/office/drawing/2014/main" val="2164829499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3144082060"/>
                    </a:ext>
                  </a:extLst>
                </a:gridCol>
                <a:gridCol w="819705">
                  <a:extLst>
                    <a:ext uri="{9D8B030D-6E8A-4147-A177-3AD203B41FA5}">
                      <a16:colId xmlns:a16="http://schemas.microsoft.com/office/drawing/2014/main" val="2623630554"/>
                    </a:ext>
                  </a:extLst>
                </a:gridCol>
              </a:tblGrid>
              <a:tr h="37206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proc_code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076505335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26667097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091217281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69680560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997185443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01260526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104242938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225022561"/>
                  </a:ext>
                </a:extLst>
              </a:tr>
              <a:tr h="201456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3583254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0C954F4-D720-564A-B36B-21A4D3942306}"/>
              </a:ext>
            </a:extLst>
          </p:cNvPr>
          <p:cNvSpPr txBox="1"/>
          <p:nvPr/>
        </p:nvSpPr>
        <p:spPr>
          <a:xfrm>
            <a:off x="4444406" y="5749564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E9301B-2E6B-7148-A92A-2A0B7B6F05A1}"/>
              </a:ext>
            </a:extLst>
          </p:cNvPr>
          <p:cNvGrpSpPr/>
          <p:nvPr/>
        </p:nvGrpSpPr>
        <p:grpSpPr>
          <a:xfrm>
            <a:off x="8958020" y="4742481"/>
            <a:ext cx="2913682" cy="1096658"/>
            <a:chOff x="8958020" y="4742481"/>
            <a:chExt cx="2913682" cy="109665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476A08B2-C058-6D45-8FCA-76D7B2ACE237}"/>
                </a:ext>
              </a:extLst>
            </p:cNvPr>
            <p:cNvSpPr/>
            <p:nvPr/>
          </p:nvSpPr>
          <p:spPr>
            <a:xfrm>
              <a:off x="9082007" y="4742481"/>
              <a:ext cx="1662193" cy="411723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7D9F6F-42FB-AF4D-9749-1BD5A1E814DF}"/>
                </a:ext>
              </a:extLst>
            </p:cNvPr>
            <p:cNvSpPr txBox="1"/>
            <p:nvPr/>
          </p:nvSpPr>
          <p:spPr>
            <a:xfrm>
              <a:off x="8958020" y="5315919"/>
              <a:ext cx="29136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Empty entries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20329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else?</a:t>
            </a:r>
          </a:p>
        </p:txBody>
      </p:sp>
    </p:spTree>
    <p:extLst>
      <p:ext uri="{BB962C8B-B14F-4D97-AF65-F5344CB8AC3E}">
        <p14:creationId xmlns:p14="http://schemas.microsoft.com/office/powerpoint/2010/main" val="669985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5463-DDAD-024C-B8D5-5A1244BD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by multiple columns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8689766-CC17-2B43-9DE8-4EDE8730CDE1}"/>
              </a:ext>
            </a:extLst>
          </p:cNvPr>
          <p:cNvGrpSpPr/>
          <p:nvPr/>
        </p:nvGrpSpPr>
        <p:grpSpPr>
          <a:xfrm>
            <a:off x="1823608" y="2832839"/>
            <a:ext cx="8090115" cy="1695645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042E50-F830-F94C-B204-02B433BA61A5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80AF3EA-8F34-1441-A575-759B3005208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6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(orders, encounters,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”,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	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encounter_date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BA4C9F7-F39E-144F-9292-5A65BDF09AB6}"/>
              </a:ext>
            </a:extLst>
          </p:cNvPr>
          <p:cNvSpPr txBox="1"/>
          <p:nvPr/>
        </p:nvSpPr>
        <p:spPr>
          <a:xfrm>
            <a:off x="1823608" y="4819973"/>
            <a:ext cx="8090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Both keys must match to join the data sets (and keep the rows for an inner join)</a:t>
            </a:r>
          </a:p>
        </p:txBody>
      </p:sp>
    </p:spTree>
    <p:extLst>
      <p:ext uri="{BB962C8B-B14F-4D97-AF65-F5344CB8AC3E}">
        <p14:creationId xmlns:p14="http://schemas.microsoft.com/office/powerpoint/2010/main" val="932640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5463-DDAD-024C-B8D5-5A1244BD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can be piped into join functions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8689766-CC17-2B43-9DE8-4EDE8730CDE1}"/>
              </a:ext>
            </a:extLst>
          </p:cNvPr>
          <p:cNvGrpSpPr/>
          <p:nvPr/>
        </p:nvGrpSpPr>
        <p:grpSpPr>
          <a:xfrm>
            <a:off x="1823608" y="2832839"/>
            <a:ext cx="8090115" cy="1695645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3042E50-F830-F94C-B204-02B433BA61A5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80AF3EA-8F34-1441-A575-759B3005208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63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orders %&gt;% 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(encounters,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patient_id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”,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	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order_date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 = “</a:t>
              </a:r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encounter_date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BA4C9F7-F39E-144F-9292-5A65BDF09AB6}"/>
              </a:ext>
            </a:extLst>
          </p:cNvPr>
          <p:cNvSpPr txBox="1"/>
          <p:nvPr/>
        </p:nvSpPr>
        <p:spPr>
          <a:xfrm>
            <a:off x="1823608" y="4819973"/>
            <a:ext cx="80901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Like other </a:t>
            </a:r>
            <a:r>
              <a:rPr lang="en-US" sz="2800" dirty="0" err="1"/>
              <a:t>tidyverse</a:t>
            </a:r>
            <a:r>
              <a:rPr lang="en-US" sz="2800" dirty="0"/>
              <a:t> functions, the first argument is supplied by the pipe</a:t>
            </a:r>
          </a:p>
        </p:txBody>
      </p:sp>
    </p:spTree>
    <p:extLst>
      <p:ext uri="{BB962C8B-B14F-4D97-AF65-F5344CB8AC3E}">
        <p14:creationId xmlns:p14="http://schemas.microsoft.com/office/powerpoint/2010/main" val="345309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ED89C-4ECF-AA47-88DA-D57EFCF18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many flavors of joins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670D3-60A5-A044-B0C2-4B57B8C44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right_join</a:t>
            </a:r>
            <a:r>
              <a:rPr lang="en-US" dirty="0"/>
              <a:t> is similar to </a:t>
            </a:r>
            <a:r>
              <a:rPr lang="en-US" dirty="0" err="1"/>
              <a:t>left_join</a:t>
            </a:r>
            <a:r>
              <a:rPr lang="en-US" dirty="0"/>
              <a:t> but will retain all rows from data frame 2 (rather than data frame 1)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full_join</a:t>
            </a:r>
            <a:r>
              <a:rPr lang="en-US" dirty="0"/>
              <a:t> will retain all rows from both data 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semi_join</a:t>
            </a:r>
            <a:r>
              <a:rPr lang="en-US" dirty="0"/>
              <a:t> retain all rows from data frame 1 with matches in data frame 2, but only keep the columns from data frame 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dirty="0" err="1"/>
              <a:t>anti_join</a:t>
            </a:r>
            <a:r>
              <a:rPr lang="en-US" dirty="0"/>
              <a:t> retains only rows from data frame 1 which do NOT have a match in data frame 2, keeping only data frame 1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Helpful resource on join examples with comic book data: </a:t>
            </a:r>
            <a:r>
              <a:rPr lang="en-US" dirty="0">
                <a:hlinkClick r:id="rId2"/>
              </a:rPr>
              <a:t>https://stat545.com/bit001_dplyr-cheatsheet.html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DF3349-FD19-2E4A-8A11-49AEF90A2C6F}"/>
              </a:ext>
            </a:extLst>
          </p:cNvPr>
          <p:cNvSpPr txBox="1"/>
          <p:nvPr/>
        </p:nvSpPr>
        <p:spPr>
          <a:xfrm>
            <a:off x="6633275" y="6431797"/>
            <a:ext cx="555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hlinkClick r:id="rId2"/>
              </a:rPr>
              <a:t>https://stat545.com/bit001_dplyr-cheatsheet.html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19691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Combine data frames from separate files into an analysis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Understand the difference between inner joins, left joins, and right joins</a:t>
            </a:r>
          </a:p>
        </p:txBody>
      </p:sp>
    </p:spTree>
    <p:extLst>
      <p:ext uri="{BB962C8B-B14F-4D97-AF65-F5344CB8AC3E}">
        <p14:creationId xmlns:p14="http://schemas.microsoft.com/office/powerpoint/2010/main" val="2472783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925" y="462155"/>
            <a:ext cx="5251025" cy="777536"/>
          </a:xfrm>
        </p:spPr>
        <p:txBody>
          <a:bodyPr/>
          <a:lstStyle/>
          <a:p>
            <a:pPr algn="ctr"/>
            <a:r>
              <a:rPr lang="en-US" sz="4800" dirty="0"/>
              <a:t>Goals and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28701" y="1714500"/>
            <a:ext cx="10096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Combine data frames from separate files into an analysis data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dirty="0">
                <a:latin typeface="Arial Narrow" panose="020B0606020202030204" pitchFamily="34" charset="0"/>
              </a:rPr>
              <a:t>Understand the difference between inner joins, left joins, and right joins</a:t>
            </a:r>
          </a:p>
        </p:txBody>
      </p:sp>
    </p:spTree>
    <p:extLst>
      <p:ext uri="{BB962C8B-B14F-4D97-AF65-F5344CB8AC3E}">
        <p14:creationId xmlns:p14="http://schemas.microsoft.com/office/powerpoint/2010/main" val="3183693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Data Sets</a:t>
            </a:r>
          </a:p>
        </p:txBody>
      </p:sp>
    </p:spTree>
    <p:extLst>
      <p:ext uri="{BB962C8B-B14F-4D97-AF65-F5344CB8AC3E}">
        <p14:creationId xmlns:p14="http://schemas.microsoft.com/office/powerpoint/2010/main" val="124394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B25A7-0B30-5946-B90F-4465D0FFD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data sets is a common operation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2F3AD9-7672-934E-A9C5-BB44CF636F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473992"/>
              </p:ext>
            </p:extLst>
          </p:nvPr>
        </p:nvGraphicFramePr>
        <p:xfrm>
          <a:off x="262873" y="2631757"/>
          <a:ext cx="11666254" cy="159448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286393">
                  <a:extLst>
                    <a:ext uri="{9D8B030D-6E8A-4147-A177-3AD203B41FA5}">
                      <a16:colId xmlns:a16="http://schemas.microsoft.com/office/drawing/2014/main" val="1813745126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2681800363"/>
                    </a:ext>
                  </a:extLst>
                </a:gridCol>
                <a:gridCol w="3947896">
                  <a:extLst>
                    <a:ext uri="{9D8B030D-6E8A-4147-A177-3AD203B41FA5}">
                      <a16:colId xmlns:a16="http://schemas.microsoft.com/office/drawing/2014/main" val="809303644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1883083500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2790015872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3879938344"/>
                    </a:ext>
                  </a:extLst>
                </a:gridCol>
                <a:gridCol w="1286393">
                  <a:extLst>
                    <a:ext uri="{9D8B030D-6E8A-4147-A177-3AD203B41FA5}">
                      <a16:colId xmlns:a16="http://schemas.microsoft.com/office/drawing/2014/main" val="3403309973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677064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PROTHROMBIN TIME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87380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814600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THYROID STIMULATING HORMONE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0181728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82502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030258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82978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B52CAD-9610-424D-9835-83CFFB982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459938"/>
              </p:ext>
            </p:extLst>
          </p:nvPr>
        </p:nvGraphicFramePr>
        <p:xfrm>
          <a:off x="4118876" y="5315918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30FB0B3-35F8-DC44-8626-0BDD6B954293}"/>
              </a:ext>
            </a:extLst>
          </p:cNvPr>
          <p:cNvSpPr txBox="1"/>
          <p:nvPr/>
        </p:nvSpPr>
        <p:spPr>
          <a:xfrm>
            <a:off x="3952068" y="1970199"/>
            <a:ext cx="3502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Orders: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147286-3369-2E48-A316-AD29F5617215}"/>
              </a:ext>
            </a:extLst>
          </p:cNvPr>
          <p:cNvSpPr txBox="1"/>
          <p:nvPr/>
        </p:nvSpPr>
        <p:spPr>
          <a:xfrm>
            <a:off x="3934731" y="4566786"/>
            <a:ext cx="35026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Demographics: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9E5EEA7-EEF0-AA48-9D95-AAD2A3811FA6}"/>
              </a:ext>
            </a:extLst>
          </p:cNvPr>
          <p:cNvGrpSpPr/>
          <p:nvPr/>
        </p:nvGrpSpPr>
        <p:grpSpPr>
          <a:xfrm>
            <a:off x="1487837" y="2631757"/>
            <a:ext cx="3704095" cy="3965161"/>
            <a:chOff x="1487837" y="2631757"/>
            <a:chExt cx="3704095" cy="3965161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B4F637CD-7719-314E-AF2F-8C674F2A98C2}"/>
                </a:ext>
              </a:extLst>
            </p:cNvPr>
            <p:cNvSpPr/>
            <p:nvPr/>
          </p:nvSpPr>
          <p:spPr>
            <a:xfrm>
              <a:off x="1487837" y="2631757"/>
              <a:ext cx="1394848" cy="1594485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E4C3211-176A-BF4D-8EAF-37F0641B7039}"/>
                </a:ext>
              </a:extLst>
            </p:cNvPr>
            <p:cNvSpPr/>
            <p:nvPr/>
          </p:nvSpPr>
          <p:spPr>
            <a:xfrm>
              <a:off x="4118876" y="5263515"/>
              <a:ext cx="1073056" cy="1333403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56A9DF-98C1-4649-B762-565DAC8AE112}"/>
                </a:ext>
              </a:extLst>
            </p:cNvPr>
            <p:cNvCxnSpPr>
              <a:cxnSpLocks/>
            </p:cNvCxnSpPr>
            <p:nvPr/>
          </p:nvCxnSpPr>
          <p:spPr>
            <a:xfrm>
              <a:off x="2882685" y="3285641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F1362FF-4BFC-BA4D-B411-16059273BB90}"/>
                </a:ext>
              </a:extLst>
            </p:cNvPr>
            <p:cNvCxnSpPr>
              <a:cxnSpLocks/>
            </p:cNvCxnSpPr>
            <p:nvPr/>
          </p:nvCxnSpPr>
          <p:spPr>
            <a:xfrm>
              <a:off x="2871458" y="3678168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C9B5377-9407-B241-89F7-C7CFB8312EF1}"/>
                </a:ext>
              </a:extLst>
            </p:cNvPr>
            <p:cNvCxnSpPr>
              <a:cxnSpLocks/>
            </p:cNvCxnSpPr>
            <p:nvPr/>
          </p:nvCxnSpPr>
          <p:spPr>
            <a:xfrm>
              <a:off x="2860231" y="4070695"/>
              <a:ext cx="1236191" cy="2526223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400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ACD31-04F9-D447-955A-4E4DAE12A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data sets is a common operation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747338-36CD-204E-A5D3-19912B651F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9713475"/>
              </p:ext>
            </p:extLst>
          </p:nvPr>
        </p:nvGraphicFramePr>
        <p:xfrm>
          <a:off x="974334" y="2799116"/>
          <a:ext cx="10243331" cy="21138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63816">
                  <a:extLst>
                    <a:ext uri="{9D8B030D-6E8A-4147-A177-3AD203B41FA5}">
                      <a16:colId xmlns:a16="http://schemas.microsoft.com/office/drawing/2014/main" val="1996330419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717533474"/>
                    </a:ext>
                  </a:extLst>
                </a:gridCol>
                <a:gridCol w="2651019">
                  <a:extLst>
                    <a:ext uri="{9D8B030D-6E8A-4147-A177-3AD203B41FA5}">
                      <a16:colId xmlns:a16="http://schemas.microsoft.com/office/drawing/2014/main" val="1685595097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557067666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1135960388"/>
                    </a:ext>
                  </a:extLst>
                </a:gridCol>
                <a:gridCol w="1085561">
                  <a:extLst>
                    <a:ext uri="{9D8B030D-6E8A-4147-A177-3AD203B41FA5}">
                      <a16:colId xmlns:a16="http://schemas.microsoft.com/office/drawing/2014/main" val="2090998272"/>
                    </a:ext>
                  </a:extLst>
                </a:gridCol>
                <a:gridCol w="1323855">
                  <a:extLst>
                    <a:ext uri="{9D8B030D-6E8A-4147-A177-3AD203B41FA5}">
                      <a16:colId xmlns:a16="http://schemas.microsoft.com/office/drawing/2014/main" val="2864328891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3578252892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4280811014"/>
                    </a:ext>
                  </a:extLst>
                </a:gridCol>
              </a:tblGrid>
              <a:tr h="41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78644846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28023202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302622911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249940938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609080277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89000518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134300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283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44C66-205D-9941-B20A-0FFDA628B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inner_join</a:t>
            </a:r>
            <a:r>
              <a:rPr lang="en-US" dirty="0"/>
              <a:t>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7F1FD0C-AE43-524D-AA63-3B9BCCFE22AC}"/>
              </a:ext>
            </a:extLst>
          </p:cNvPr>
          <p:cNvGrpSpPr/>
          <p:nvPr/>
        </p:nvGrpSpPr>
        <p:grpSpPr>
          <a:xfrm>
            <a:off x="1839106" y="3344285"/>
            <a:ext cx="8090115" cy="1203859"/>
            <a:chOff x="2080824" y="3162925"/>
            <a:chExt cx="8090003" cy="65532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3D4FBD4-4DAE-2E4D-B6E3-37BCE186A076}"/>
                </a:ext>
              </a:extLst>
            </p:cNvPr>
            <p:cNvSpPr/>
            <p:nvPr/>
          </p:nvSpPr>
          <p:spPr>
            <a:xfrm>
              <a:off x="2080825" y="3162925"/>
              <a:ext cx="8090002" cy="65532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833519-E226-0046-898B-A230C54D08B8}"/>
                </a:ext>
              </a:extLst>
            </p:cNvPr>
            <p:cNvSpPr txBox="1"/>
            <p:nvPr/>
          </p:nvSpPr>
          <p:spPr>
            <a:xfrm>
              <a:off x="2080824" y="3247550"/>
              <a:ext cx="8090002" cy="4523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err="1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inner_join</a:t>
              </a:r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(data_frame_1, data_frame_2, </a:t>
              </a:r>
            </a:p>
            <a:p>
              <a:r>
                <a:rPr lang="en-US" sz="2400" dirty="0">
                  <a:latin typeface="Monaco" pitchFamily="2" charset="77"/>
                  <a:ea typeface="Menlo" panose="020B0609030804020204" pitchFamily="49" charset="0"/>
                  <a:cs typeface="Menlo" panose="020B0609030804020204" pitchFamily="49" charset="0"/>
                </a:rPr>
                <a:t>	by = c(“column_1” = “column_2”)</a:t>
              </a:r>
              <a:endParaRPr lang="en-US" sz="2400" dirty="0">
                <a:solidFill>
                  <a:schemeClr val="accent2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6781101-45FA-2543-8C78-C43E43F0F846}"/>
              </a:ext>
            </a:extLst>
          </p:cNvPr>
          <p:cNvGrpSpPr/>
          <p:nvPr/>
        </p:nvGrpSpPr>
        <p:grpSpPr>
          <a:xfrm>
            <a:off x="4451334" y="1830469"/>
            <a:ext cx="2377599" cy="1246648"/>
            <a:chOff x="1012469" y="1791601"/>
            <a:chExt cx="2377599" cy="1246648"/>
          </a:xfrm>
        </p:grpSpPr>
        <p:sp>
          <p:nvSpPr>
            <p:cNvPr id="8" name="Rounded Rectangular Callout 7">
              <a:extLst>
                <a:ext uri="{FF2B5EF4-FFF2-40B4-BE49-F238E27FC236}">
                  <a16:creationId xmlns:a16="http://schemas.microsoft.com/office/drawing/2014/main" id="{35822895-63AE-7E41-A89F-ADA2C5396AE3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07234D-1124-F749-99B3-CF0E1A61B0F2}"/>
                </a:ext>
              </a:extLst>
            </p:cNvPr>
            <p:cNvSpPr txBox="1"/>
            <p:nvPr/>
          </p:nvSpPr>
          <p:spPr>
            <a:xfrm>
              <a:off x="1012469" y="2034677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first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9B7CF82-F17F-4E45-8EF6-A21283FF0429}"/>
              </a:ext>
            </a:extLst>
          </p:cNvPr>
          <p:cNvGrpSpPr/>
          <p:nvPr/>
        </p:nvGrpSpPr>
        <p:grpSpPr>
          <a:xfrm>
            <a:off x="4635779" y="4900498"/>
            <a:ext cx="2546434" cy="1246648"/>
            <a:chOff x="896764" y="1732048"/>
            <a:chExt cx="2365216" cy="1246648"/>
          </a:xfrm>
        </p:grpSpPr>
        <p:sp>
          <p:nvSpPr>
            <p:cNvPr id="14" name="Rounded Rectangular Callout 13">
              <a:extLst>
                <a:ext uri="{FF2B5EF4-FFF2-40B4-BE49-F238E27FC236}">
                  <a16:creationId xmlns:a16="http://schemas.microsoft.com/office/drawing/2014/main" id="{2294F626-3243-834A-831A-72C1FF73A5B1}"/>
                </a:ext>
              </a:extLst>
            </p:cNvPr>
            <p:cNvSpPr/>
            <p:nvPr/>
          </p:nvSpPr>
          <p:spPr>
            <a:xfrm>
              <a:off x="896764" y="1732048"/>
              <a:ext cx="2365216" cy="1246648"/>
            </a:xfrm>
            <a:prstGeom prst="wedgeRoundRectCallout">
              <a:avLst>
                <a:gd name="adj1" fmla="val 12023"/>
                <a:gd name="adj2" fmla="val -100305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B68F51A-C80E-FE43-A035-FA3FA78B57BE}"/>
                </a:ext>
              </a:extLst>
            </p:cNvPr>
            <p:cNvSpPr txBox="1"/>
            <p:nvPr/>
          </p:nvSpPr>
          <p:spPr>
            <a:xfrm>
              <a:off x="896764" y="1757812"/>
              <a:ext cx="2365216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column(s) to join on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B5EBF68-BD6C-CE4E-85F7-D1A7561B662D}"/>
              </a:ext>
            </a:extLst>
          </p:cNvPr>
          <p:cNvGrpSpPr/>
          <p:nvPr/>
        </p:nvGrpSpPr>
        <p:grpSpPr>
          <a:xfrm>
            <a:off x="1259432" y="1920054"/>
            <a:ext cx="2365216" cy="1246648"/>
            <a:chOff x="1733672" y="1943716"/>
            <a:chExt cx="2365216" cy="1246648"/>
          </a:xfrm>
        </p:grpSpPr>
        <p:sp>
          <p:nvSpPr>
            <p:cNvPr id="20" name="Rounded Rectangular Callout 19">
              <a:extLst>
                <a:ext uri="{FF2B5EF4-FFF2-40B4-BE49-F238E27FC236}">
                  <a16:creationId xmlns:a16="http://schemas.microsoft.com/office/drawing/2014/main" id="{3E8748EA-E601-7345-A657-0E6368E7F6B8}"/>
                </a:ext>
              </a:extLst>
            </p:cNvPr>
            <p:cNvSpPr/>
            <p:nvPr/>
          </p:nvSpPr>
          <p:spPr>
            <a:xfrm>
              <a:off x="1733672" y="1943716"/>
              <a:ext cx="2365216" cy="1246648"/>
            </a:xfrm>
            <a:prstGeom prst="wedgeRoundRectCallout">
              <a:avLst>
                <a:gd name="adj1" fmla="val -6901"/>
                <a:gd name="adj2" fmla="val 80824"/>
                <a:gd name="adj3" fmla="val 16667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859FBC2-F4B7-8148-86B7-71AD74ECCAE7}"/>
                </a:ext>
              </a:extLst>
            </p:cNvPr>
            <p:cNvSpPr txBox="1"/>
            <p:nvPr/>
          </p:nvSpPr>
          <p:spPr>
            <a:xfrm>
              <a:off x="1733672" y="2206996"/>
              <a:ext cx="2365216" cy="7540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type of join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677005F-7FD2-9744-B567-61E0094E55BF}"/>
              </a:ext>
            </a:extLst>
          </p:cNvPr>
          <p:cNvGrpSpPr/>
          <p:nvPr/>
        </p:nvGrpSpPr>
        <p:grpSpPr>
          <a:xfrm>
            <a:off x="7182213" y="1827854"/>
            <a:ext cx="3129922" cy="1246648"/>
            <a:chOff x="900818" y="1791601"/>
            <a:chExt cx="2613283" cy="1246648"/>
          </a:xfrm>
        </p:grpSpPr>
        <p:sp>
          <p:nvSpPr>
            <p:cNvPr id="26" name="Rounded Rectangular Callout 25">
              <a:extLst>
                <a:ext uri="{FF2B5EF4-FFF2-40B4-BE49-F238E27FC236}">
                  <a16:creationId xmlns:a16="http://schemas.microsoft.com/office/drawing/2014/main" id="{A34A5F8D-870F-7E49-8343-1A0AFD5C1D3B}"/>
                </a:ext>
              </a:extLst>
            </p:cNvPr>
            <p:cNvSpPr/>
            <p:nvPr/>
          </p:nvSpPr>
          <p:spPr>
            <a:xfrm>
              <a:off x="1024852" y="1791601"/>
              <a:ext cx="2365216" cy="1246648"/>
            </a:xfrm>
            <a:prstGeom prst="wedgeRoundRectCallout">
              <a:avLst>
                <a:gd name="adj1" fmla="val -40759"/>
                <a:gd name="adj2" fmla="val 88113"/>
                <a:gd name="adj3" fmla="val 16667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94695AD-CF13-FD4C-89D9-7DE9DE56732A}"/>
                </a:ext>
              </a:extLst>
            </p:cNvPr>
            <p:cNvSpPr txBox="1"/>
            <p:nvPr/>
          </p:nvSpPr>
          <p:spPr>
            <a:xfrm>
              <a:off x="900818" y="1833330"/>
              <a:ext cx="2613283" cy="118494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en-US" dirty="0">
                <a:solidFill>
                  <a:schemeClr val="bg1"/>
                </a:solidFill>
              </a:endParaRPr>
            </a:p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second data set</a:t>
              </a:r>
              <a:endParaRPr lang="en-US" sz="2800" b="1" dirty="0">
                <a:solidFill>
                  <a:schemeClr val="bg1"/>
                </a:solidFill>
                <a:latin typeface="Monaco" charset="0"/>
                <a:ea typeface="Monaco" charset="0"/>
                <a:cs typeface="Monaco" charset="0"/>
              </a:endParaRPr>
            </a:p>
            <a:p>
              <a:pPr algn="ctr"/>
              <a:endParaRPr 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867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686DB-4520-8F45-8601-CAD117051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 will only include rows in which the key appears in both data 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24C34A-A7E5-FE47-B335-D36D88962C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6575970"/>
              </p:ext>
            </p:extLst>
          </p:nvPr>
        </p:nvGraphicFramePr>
        <p:xfrm>
          <a:off x="1807463" y="2256472"/>
          <a:ext cx="8153401" cy="234505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27065">
                  <a:extLst>
                    <a:ext uri="{9D8B030D-6E8A-4147-A177-3AD203B41FA5}">
                      <a16:colId xmlns:a16="http://schemas.microsoft.com/office/drawing/2014/main" val="3381969280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850140839"/>
                    </a:ext>
                  </a:extLst>
                </a:gridCol>
                <a:gridCol w="2538233">
                  <a:extLst>
                    <a:ext uri="{9D8B030D-6E8A-4147-A177-3AD203B41FA5}">
                      <a16:colId xmlns:a16="http://schemas.microsoft.com/office/drawing/2014/main" val="1023348339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1637619847"/>
                    </a:ext>
                  </a:extLst>
                </a:gridCol>
                <a:gridCol w="827065">
                  <a:extLst>
                    <a:ext uri="{9D8B030D-6E8A-4147-A177-3AD203B41FA5}">
                      <a16:colId xmlns:a16="http://schemas.microsoft.com/office/drawing/2014/main" val="2274051627"/>
                    </a:ext>
                  </a:extLst>
                </a:gridCol>
                <a:gridCol w="1039376">
                  <a:extLst>
                    <a:ext uri="{9D8B030D-6E8A-4147-A177-3AD203B41FA5}">
                      <a16:colId xmlns:a16="http://schemas.microsoft.com/office/drawing/2014/main" val="2508982951"/>
                    </a:ext>
                  </a:extLst>
                </a:gridCol>
                <a:gridCol w="1267532">
                  <a:extLst>
                    <a:ext uri="{9D8B030D-6E8A-4147-A177-3AD203B41FA5}">
                      <a16:colId xmlns:a16="http://schemas.microsoft.com/office/drawing/2014/main" val="36214261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17817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72097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0493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442060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95440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454155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306026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99743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LIPID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30614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508791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HEMOGLOBIN A1C, HPLC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A1C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Final result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2942906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6D1C992-2127-EB47-9172-57FF24EFBF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335478"/>
              </p:ext>
            </p:extLst>
          </p:nvPr>
        </p:nvGraphicFramePr>
        <p:xfrm>
          <a:off x="4316999" y="4991784"/>
          <a:ext cx="3134328" cy="1281000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1044776">
                  <a:extLst>
                    <a:ext uri="{9D8B030D-6E8A-4147-A177-3AD203B41FA5}">
                      <a16:colId xmlns:a16="http://schemas.microsoft.com/office/drawing/2014/main" val="1033942053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54819010"/>
                    </a:ext>
                  </a:extLst>
                </a:gridCol>
                <a:gridCol w="1044776">
                  <a:extLst>
                    <a:ext uri="{9D8B030D-6E8A-4147-A177-3AD203B41FA5}">
                      <a16:colId xmlns:a16="http://schemas.microsoft.com/office/drawing/2014/main" val="3369282923"/>
                    </a:ext>
                  </a:extLst>
                </a:gridCol>
              </a:tblGrid>
              <a:tr h="32025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patient_id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4009514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511388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7470689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9858181"/>
                  </a:ext>
                </a:extLst>
              </a:tr>
              <a:tr h="32025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6198687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2C32AFDA-6D53-2B43-8174-E991DE15A7AB}"/>
              </a:ext>
            </a:extLst>
          </p:cNvPr>
          <p:cNvGrpSpPr/>
          <p:nvPr/>
        </p:nvGrpSpPr>
        <p:grpSpPr>
          <a:xfrm>
            <a:off x="2603715" y="4153546"/>
            <a:ext cx="4720111" cy="2758698"/>
            <a:chOff x="2603715" y="4153546"/>
            <a:chExt cx="4720111" cy="2758698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EEAB64D-A93B-3343-8AAA-1DB2B877D91B}"/>
                </a:ext>
              </a:extLst>
            </p:cNvPr>
            <p:cNvSpPr/>
            <p:nvPr/>
          </p:nvSpPr>
          <p:spPr>
            <a:xfrm>
              <a:off x="2603715" y="4153546"/>
              <a:ext cx="898902" cy="447981"/>
            </a:xfrm>
            <a:prstGeom prst="round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F2A1551-E028-DF4F-84FB-455E31FF43AB}"/>
                </a:ext>
              </a:extLst>
            </p:cNvPr>
            <p:cNvCxnSpPr/>
            <p:nvPr/>
          </p:nvCxnSpPr>
          <p:spPr>
            <a:xfrm>
              <a:off x="3316637" y="4601527"/>
              <a:ext cx="1000362" cy="193875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73A43C6-5D73-664D-BF72-918469D6CC7C}"/>
                </a:ext>
              </a:extLst>
            </p:cNvPr>
            <p:cNvSpPr txBox="1"/>
            <p:nvPr/>
          </p:nvSpPr>
          <p:spPr>
            <a:xfrm>
              <a:off x="4444499" y="6389024"/>
              <a:ext cx="287932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No match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2DF731FF-BF06-584C-83E9-CB180F9F9001}"/>
              </a:ext>
            </a:extLst>
          </p:cNvPr>
          <p:cNvSpPr txBox="1"/>
          <p:nvPr/>
        </p:nvSpPr>
        <p:spPr>
          <a:xfrm>
            <a:off x="-648191" y="316738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8 rows</a:t>
            </a:r>
          </a:p>
        </p:txBody>
      </p:sp>
    </p:spTree>
    <p:extLst>
      <p:ext uri="{BB962C8B-B14F-4D97-AF65-F5344CB8AC3E}">
        <p14:creationId xmlns:p14="http://schemas.microsoft.com/office/powerpoint/2010/main" val="3342924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C9C12-CFA8-DE45-9AB0-D7E1DA05A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 will only include rows in which the key appears in both data sets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049C09-BF69-5E48-A3F8-88710F766A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555831"/>
              </p:ext>
            </p:extLst>
          </p:nvPr>
        </p:nvGraphicFramePr>
        <p:xfrm>
          <a:off x="974334" y="2890433"/>
          <a:ext cx="10243331" cy="2113845"/>
        </p:xfrm>
        <a:graphic>
          <a:graphicData uri="http://schemas.openxmlformats.org/drawingml/2006/table">
            <a:tbl>
              <a:tblPr>
                <a:tableStyleId>{71CB66AA-850D-4605-A19E-2ED404D436C7}</a:tableStyleId>
              </a:tblPr>
              <a:tblGrid>
                <a:gridCol w="863816">
                  <a:extLst>
                    <a:ext uri="{9D8B030D-6E8A-4147-A177-3AD203B41FA5}">
                      <a16:colId xmlns:a16="http://schemas.microsoft.com/office/drawing/2014/main" val="1996330419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717533474"/>
                    </a:ext>
                  </a:extLst>
                </a:gridCol>
                <a:gridCol w="2651019">
                  <a:extLst>
                    <a:ext uri="{9D8B030D-6E8A-4147-A177-3AD203B41FA5}">
                      <a16:colId xmlns:a16="http://schemas.microsoft.com/office/drawing/2014/main" val="1685595097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2557067666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1135960388"/>
                    </a:ext>
                  </a:extLst>
                </a:gridCol>
                <a:gridCol w="1085561">
                  <a:extLst>
                    <a:ext uri="{9D8B030D-6E8A-4147-A177-3AD203B41FA5}">
                      <a16:colId xmlns:a16="http://schemas.microsoft.com/office/drawing/2014/main" val="2090998272"/>
                    </a:ext>
                  </a:extLst>
                </a:gridCol>
                <a:gridCol w="1323855">
                  <a:extLst>
                    <a:ext uri="{9D8B030D-6E8A-4147-A177-3AD203B41FA5}">
                      <a16:colId xmlns:a16="http://schemas.microsoft.com/office/drawing/2014/main" val="2864328891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3578252892"/>
                    </a:ext>
                  </a:extLst>
                </a:gridCol>
                <a:gridCol w="863816">
                  <a:extLst>
                    <a:ext uri="{9D8B030D-6E8A-4147-A177-3AD203B41FA5}">
                      <a16:colId xmlns:a16="http://schemas.microsoft.com/office/drawing/2014/main" val="4280811014"/>
                    </a:ext>
                  </a:extLst>
                </a:gridCol>
              </a:tblGrid>
              <a:tr h="4106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patient_id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description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proc_code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order_class_c_descr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lab_status_c_descr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sex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178644846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19766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PROTHROMBIN TIME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PRO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28023202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88444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511388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BASIC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Female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3302622911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40477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THYROID STIMULATING HORMONE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249940938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97641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508061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T4, FREE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T4FR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609080277"/>
                  </a:ext>
                </a:extLst>
              </a:tr>
              <a:tr h="41063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COMPREHENSIVE METABOLIC PANEL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COMP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1890005184"/>
                  </a:ext>
                </a:extLst>
              </a:tr>
              <a:tr h="220482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31178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505646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GLUCOSE SERUM, FASTING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GLUF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Normal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Final result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Male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443" marR="9443" marT="9443" marB="0" anchor="b"/>
                </a:tc>
                <a:extLst>
                  <a:ext uri="{0D108BD9-81ED-4DB2-BD59-A6C34878D82A}">
                    <a16:rowId xmlns:a16="http://schemas.microsoft.com/office/drawing/2014/main" val="413430078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89CBA17-83EF-B044-A5B3-53BE883F6F22}"/>
              </a:ext>
            </a:extLst>
          </p:cNvPr>
          <p:cNvSpPr txBox="1"/>
          <p:nvPr/>
        </p:nvSpPr>
        <p:spPr>
          <a:xfrm>
            <a:off x="4444500" y="5548269"/>
            <a:ext cx="28793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6 rows</a:t>
            </a:r>
          </a:p>
        </p:txBody>
      </p:sp>
    </p:spTree>
    <p:extLst>
      <p:ext uri="{BB962C8B-B14F-4D97-AF65-F5344CB8AC3E}">
        <p14:creationId xmlns:p14="http://schemas.microsoft.com/office/powerpoint/2010/main" val="2603961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4CD91-ABF6-9145-B3A6-62656B5F8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948D8-D2BF-CB44-BFE5-34F93BC4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24128" y="2238375"/>
            <a:ext cx="9720072" cy="389895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Run the setup chunk in “08 – </a:t>
            </a:r>
            <a:r>
              <a:rPr lang="en-US" dirty="0" err="1"/>
              <a:t>Join.Rmd</a:t>
            </a:r>
            <a:r>
              <a:rPr lang="en-US" dirty="0"/>
              <a:t>”</a:t>
            </a:r>
          </a:p>
          <a:p>
            <a:r>
              <a:rPr lang="en-US" dirty="0"/>
              <a:t>Perform an inner join on the orders data frame and the patients data frame on the </a:t>
            </a:r>
            <a:r>
              <a:rPr lang="en-US" i="1" dirty="0" err="1"/>
              <a:t>patient_id</a:t>
            </a:r>
            <a:r>
              <a:rPr lang="en-US" i="1" dirty="0"/>
              <a:t> </a:t>
            </a:r>
            <a:r>
              <a:rPr lang="en-US" dirty="0"/>
              <a:t>variable.</a:t>
            </a:r>
          </a:p>
          <a:p>
            <a:r>
              <a:rPr lang="en-US" dirty="0"/>
              <a:t>What happens if you don’t include the variable to join on?</a:t>
            </a:r>
          </a:p>
        </p:txBody>
      </p:sp>
    </p:spTree>
    <p:extLst>
      <p:ext uri="{BB962C8B-B14F-4D97-AF65-F5344CB8AC3E}">
        <p14:creationId xmlns:p14="http://schemas.microsoft.com/office/powerpoint/2010/main" val="239094883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22004</TotalTime>
  <Words>1131</Words>
  <Application>Microsoft Macintosh PowerPoint</Application>
  <PresentationFormat>Widescreen</PresentationFormat>
  <Paragraphs>464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 Narrow</vt:lpstr>
      <vt:lpstr>Calibri</vt:lpstr>
      <vt:lpstr>Courier New</vt:lpstr>
      <vt:lpstr>Monaco</vt:lpstr>
      <vt:lpstr>Tw Cen MT</vt:lpstr>
      <vt:lpstr>Tw Cen MT Condensed</vt:lpstr>
      <vt:lpstr>Wingdings 3</vt:lpstr>
      <vt:lpstr>Office Theme</vt:lpstr>
      <vt:lpstr>Integral</vt:lpstr>
      <vt:lpstr>Laboratory Medicine Core Data Analysis</vt:lpstr>
      <vt:lpstr>Goals and Objectives</vt:lpstr>
      <vt:lpstr>Joining Data Sets</vt:lpstr>
      <vt:lpstr>Combining data sets is a common operation</vt:lpstr>
      <vt:lpstr>Combining data sets is a common operation</vt:lpstr>
      <vt:lpstr>inner_join()</vt:lpstr>
      <vt:lpstr>Inner join will only include rows in which the key appears in both data sets</vt:lpstr>
      <vt:lpstr>Inner join will only include rows in which the key appears in both data sets</vt:lpstr>
      <vt:lpstr>Your Turn 1</vt:lpstr>
      <vt:lpstr>left_join()</vt:lpstr>
      <vt:lpstr>Left join will include all rows from data frame 1, even if there is no match in data frame 2</vt:lpstr>
      <vt:lpstr>Left join will include all rows from data frame 1, even if there is no match in data frame 2</vt:lpstr>
      <vt:lpstr>What else?</vt:lpstr>
      <vt:lpstr>Join by multiple columns</vt:lpstr>
      <vt:lpstr>Data can be piped into join functions</vt:lpstr>
      <vt:lpstr>There are many flavors of joins</vt:lpstr>
      <vt:lpstr>Goals and Objectives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 Data with</dc:title>
  <dc:creator>Obstfeld, Amrom E</dc:creator>
  <cp:lastModifiedBy>Patrick C Mathias</cp:lastModifiedBy>
  <cp:revision>236</cp:revision>
  <dcterms:modified xsi:type="dcterms:W3CDTF">2019-07-19T06:03:43Z</dcterms:modified>
</cp:coreProperties>
</file>